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sldIdLst>
    <p:sldId id="298" r:id="rId5"/>
    <p:sldId id="301" r:id="rId6"/>
    <p:sldId id="302" r:id="rId7"/>
    <p:sldId id="303" r:id="rId8"/>
    <p:sldId id="304" r:id="rId9"/>
    <p:sldId id="305" r:id="rId10"/>
    <p:sldId id="306" r:id="rId11"/>
    <p:sldId id="307" r:id="rId12"/>
    <p:sldId id="308" r:id="rId13"/>
    <p:sldId id="300" r:id="rId14"/>
    <p:sldId id="310" r:id="rId15"/>
    <p:sldId id="312" r:id="rId16"/>
    <p:sldId id="31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8B97E8-5D23-4DB9-A156-D6F1E7974070}" v="2" dt="2021-08-22T09:44:10.786"/>
  </p1510:revLst>
</p1510:revInfo>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ATH VELDI" userId="9bcea1528b79a89d" providerId="LiveId" clId="{A28B97E8-5D23-4DB9-A156-D6F1E7974070}"/>
    <pc:docChg chg="undo custSel delSld modSld">
      <pc:chgData name="BHARATH VELDI" userId="9bcea1528b79a89d" providerId="LiveId" clId="{A28B97E8-5D23-4DB9-A156-D6F1E7974070}" dt="2021-08-22T09:44:10.784" v="26" actId="5793"/>
      <pc:docMkLst>
        <pc:docMk/>
      </pc:docMkLst>
      <pc:sldChg chg="addSp delSp modSp mod">
        <pc:chgData name="BHARATH VELDI" userId="9bcea1528b79a89d" providerId="LiveId" clId="{A28B97E8-5D23-4DB9-A156-D6F1E7974070}" dt="2021-08-22T09:41:20.831" v="8" actId="478"/>
        <pc:sldMkLst>
          <pc:docMk/>
          <pc:sldMk cId="193143965" sldId="298"/>
        </pc:sldMkLst>
        <pc:spChg chg="del mod">
          <ac:chgData name="BHARATH VELDI" userId="9bcea1528b79a89d" providerId="LiveId" clId="{A28B97E8-5D23-4DB9-A156-D6F1E7974070}" dt="2021-08-22T09:41:14.682" v="6" actId="478"/>
          <ac:spMkLst>
            <pc:docMk/>
            <pc:sldMk cId="193143965" sldId="298"/>
            <ac:spMk id="3" creationId="{255E1F2F-E259-4EA8-9FFD-3A10AF541859}"/>
          </ac:spMkLst>
        </pc:spChg>
        <pc:spChg chg="add del mod">
          <ac:chgData name="BHARATH VELDI" userId="9bcea1528b79a89d" providerId="LiveId" clId="{A28B97E8-5D23-4DB9-A156-D6F1E7974070}" dt="2021-08-22T09:41:20.831" v="8" actId="478"/>
          <ac:spMkLst>
            <pc:docMk/>
            <pc:sldMk cId="193143965" sldId="298"/>
            <ac:spMk id="6" creationId="{5F8B2DFE-7204-4967-9481-7DF54BDE4605}"/>
          </ac:spMkLst>
        </pc:spChg>
        <pc:picChg chg="mod">
          <ac:chgData name="BHARATH VELDI" userId="9bcea1528b79a89d" providerId="LiveId" clId="{A28B97E8-5D23-4DB9-A156-D6F1E7974070}" dt="2021-08-22T09:41:18.394" v="7" actId="1076"/>
          <ac:picMkLst>
            <pc:docMk/>
            <pc:sldMk cId="193143965" sldId="298"/>
            <ac:picMk id="4" creationId="{65810330-F0B5-43C9-BC34-094FFB5C0529}"/>
          </ac:picMkLst>
        </pc:picChg>
      </pc:sldChg>
      <pc:sldChg chg="modSp mod">
        <pc:chgData name="BHARATH VELDI" userId="9bcea1528b79a89d" providerId="LiveId" clId="{A28B97E8-5D23-4DB9-A156-D6F1E7974070}" dt="2021-08-22T09:43:58.074" v="24" actId="20577"/>
        <pc:sldMkLst>
          <pc:docMk/>
          <pc:sldMk cId="2933514334" sldId="300"/>
        </pc:sldMkLst>
        <pc:graphicFrameChg chg="mod modGraphic">
          <ac:chgData name="BHARATH VELDI" userId="9bcea1528b79a89d" providerId="LiveId" clId="{A28B97E8-5D23-4DB9-A156-D6F1E7974070}" dt="2021-08-22T09:43:58.074" v="24" actId="20577"/>
          <ac:graphicFrameMkLst>
            <pc:docMk/>
            <pc:sldMk cId="2933514334" sldId="300"/>
            <ac:graphicFrameMk id="4" creationId="{C266CDD0-3E96-40BD-8324-62D1DD86152D}"/>
          </ac:graphicFrameMkLst>
        </pc:graphicFrameChg>
      </pc:sldChg>
      <pc:sldChg chg="modSp modAnim">
        <pc:chgData name="BHARATH VELDI" userId="9bcea1528b79a89d" providerId="LiveId" clId="{A28B97E8-5D23-4DB9-A156-D6F1E7974070}" dt="2021-08-22T09:44:10.784" v="26" actId="5793"/>
        <pc:sldMkLst>
          <pc:docMk/>
          <pc:sldMk cId="964746527" sldId="304"/>
        </pc:sldMkLst>
        <pc:spChg chg="mod">
          <ac:chgData name="BHARATH VELDI" userId="9bcea1528b79a89d" providerId="LiveId" clId="{A28B97E8-5D23-4DB9-A156-D6F1E7974070}" dt="2021-08-22T09:44:10.784" v="26" actId="5793"/>
          <ac:spMkLst>
            <pc:docMk/>
            <pc:sldMk cId="964746527" sldId="304"/>
            <ac:spMk id="3" creationId="{255E1F2F-E259-4EA8-9FFD-3A10AF541859}"/>
          </ac:spMkLst>
        </pc:spChg>
      </pc:sldChg>
      <pc:sldChg chg="del">
        <pc:chgData name="BHARATH VELDI" userId="9bcea1528b79a89d" providerId="LiveId" clId="{A28B97E8-5D23-4DB9-A156-D6F1E7974070}" dt="2021-08-22T09:42:22.212" v="9" actId="47"/>
        <pc:sldMkLst>
          <pc:docMk/>
          <pc:sldMk cId="4172002696" sldId="309"/>
        </pc:sldMkLst>
      </pc:sldChg>
    </pc:docChg>
  </pc:docChgLst>
</pc:chgInfo>
</file>

<file path=ppt/media/image1.jpg>
</file>

<file path=ppt/media/image10.pn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8/22/2021</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endParaRPr lang="en-US" dirty="0"/>
          </a:p>
        </p:txBody>
      </p:sp>
      <p:sp>
        <p:nvSpPr>
          <p:cNvPr id="6" name="Slide Number Placeholder 5"/>
          <p:cNvSpPr>
            <a:spLocks noGrp="1"/>
          </p:cNvSpPr>
          <p:nvPr>
            <p:ph type="sldNum" sz="quarter" idx="12"/>
          </p:nvPr>
        </p:nvSpPr>
        <p:spPr>
          <a:xfrm>
            <a:off x="9924392" y="134930"/>
            <a:ext cx="811019" cy="503578"/>
          </a:xfrm>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83135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8/22/2021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7804810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8/22/2021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308782182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1200"/>
            </a:lvl1pPr>
          </a:lstStyle>
          <a:p>
            <a:fld id="{4BE1D723-8F53-4F53-90B0-1982A396982E}" type="datetime1">
              <a:rPr lang="en-US" smtClean="0"/>
              <a:t>8/22/2021</a:t>
            </a:fld>
            <a:endParaRPr lang="en-US" dirty="0"/>
          </a:p>
        </p:txBody>
      </p:sp>
      <p:sp>
        <p:nvSpPr>
          <p:cNvPr id="5" name="Footer Placeholder 4"/>
          <p:cNvSpPr>
            <a:spLocks noGrp="1"/>
          </p:cNvSpPr>
          <p:nvPr>
            <p:ph type="ftr" sz="quarter" idx="11"/>
          </p:nvPr>
        </p:nvSpPr>
        <p:spPr/>
        <p:txBody>
          <a:bodyPr/>
          <a:lstStyle>
            <a:lvl1pPr>
              <a:defRPr sz="1200"/>
            </a:lvl1p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202911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hasCustomPrompt="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8/22/2021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022680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8/22/2021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660536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9166" y="2974448"/>
            <a:ext cx="4645152" cy="24938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94337" y="2971669"/>
            <a:ext cx="4645152" cy="2487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8/22/2021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325050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8/22/2021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65908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8/22/2021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5071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8/22/2021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588459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4907D986-8816-4272-A432-0437A28A9828}" type="datetime1">
              <a:rPr lang="en-US" smtClean="0"/>
              <a:t>8/22/2021</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pPr algn="l"/>
            <a:endParaRPr lang="en-US" dirty="0"/>
          </a:p>
        </p:txBody>
      </p:sp>
      <p:sp>
        <p:nvSpPr>
          <p:cNvPr id="7" name="Slide Number Placeholder 6"/>
          <p:cNvSpPr>
            <a:spLocks noGrp="1"/>
          </p:cNvSpPr>
          <p:nvPr>
            <p:ph type="sldNum" sz="quarter" idx="12"/>
          </p:nvPr>
        </p:nvSpPr>
        <p:spPr>
          <a:xfrm>
            <a:off x="6176794" y="137408"/>
            <a:ext cx="811019" cy="503578"/>
          </a:xfrm>
        </p:spPr>
        <p:txBody>
          <a:bodyPr/>
          <a:lstStyle/>
          <a:p>
            <a:fld id="{3A98EE3D-8CD1-4C3F-BD1C-C98C9596463C}" type="slidenum">
              <a:rPr lang="en-US" smtClean="0"/>
              <a:t>‹#›</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59284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8/22/2021</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61306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ftr="0" dt="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emf"/><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a:stretch/>
        </p:blipFill>
        <p:spPr>
          <a:xfrm>
            <a:off x="-71001"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16218" y="-137160"/>
            <a:ext cx="10058400" cy="3566160"/>
          </a:xfrm>
        </p:spPr>
        <p:txBody>
          <a:bodyPr>
            <a:normAutofit/>
          </a:bodyPr>
          <a:lstStyle/>
          <a:p>
            <a:r>
              <a:rPr lang="en-US" sz="4000" dirty="0">
                <a:solidFill>
                  <a:srgbClr val="FFFFFF"/>
                </a:solidFill>
              </a:rPr>
              <a:t>Detection of Poisonous Mushrooms using Machine Learning</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p:txBody>
          <a:bodyPr vert="horz" lIns="91440" tIns="45720" rIns="91440" bIns="45720" rtlCol="0">
            <a:normAutofit/>
          </a:bodyPr>
          <a:lstStyle/>
          <a:p>
            <a:r>
              <a:rPr lang="en-US" dirty="0"/>
              <a:t>Accuracy</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929100092"/>
              </p:ext>
            </p:extLst>
          </p:nvPr>
        </p:nvGraphicFramePr>
        <p:xfrm>
          <a:off x="1130270" y="1648709"/>
          <a:ext cx="8883742" cy="3776998"/>
        </p:xfrm>
        <a:graphic>
          <a:graphicData uri="http://schemas.openxmlformats.org/drawingml/2006/table">
            <a:tbl>
              <a:tblPr firstRow="1" bandRow="1">
                <a:tableStyleId>{9D7B26C5-4107-4FEC-AEDC-1716B250A1EF}</a:tableStyleId>
              </a:tblPr>
              <a:tblGrid>
                <a:gridCol w="1560471">
                  <a:extLst>
                    <a:ext uri="{9D8B030D-6E8A-4147-A177-3AD203B41FA5}">
                      <a16:colId xmlns:a16="http://schemas.microsoft.com/office/drawing/2014/main" val="2981917977"/>
                    </a:ext>
                  </a:extLst>
                </a:gridCol>
                <a:gridCol w="1531523">
                  <a:extLst>
                    <a:ext uri="{9D8B030D-6E8A-4147-A177-3AD203B41FA5}">
                      <a16:colId xmlns:a16="http://schemas.microsoft.com/office/drawing/2014/main" val="945233394"/>
                    </a:ext>
                  </a:extLst>
                </a:gridCol>
                <a:gridCol w="1466811">
                  <a:extLst>
                    <a:ext uri="{9D8B030D-6E8A-4147-A177-3AD203B41FA5}">
                      <a16:colId xmlns:a16="http://schemas.microsoft.com/office/drawing/2014/main" val="2572263168"/>
                    </a:ext>
                  </a:extLst>
                </a:gridCol>
                <a:gridCol w="1240318">
                  <a:extLst>
                    <a:ext uri="{9D8B030D-6E8A-4147-A177-3AD203B41FA5}">
                      <a16:colId xmlns:a16="http://schemas.microsoft.com/office/drawing/2014/main" val="1765783061"/>
                    </a:ext>
                  </a:extLst>
                </a:gridCol>
                <a:gridCol w="1456027">
                  <a:extLst>
                    <a:ext uri="{9D8B030D-6E8A-4147-A177-3AD203B41FA5}">
                      <a16:colId xmlns:a16="http://schemas.microsoft.com/office/drawing/2014/main" val="1607535519"/>
                    </a:ext>
                  </a:extLst>
                </a:gridCol>
                <a:gridCol w="1628592">
                  <a:extLst>
                    <a:ext uri="{9D8B030D-6E8A-4147-A177-3AD203B41FA5}">
                      <a16:colId xmlns:a16="http://schemas.microsoft.com/office/drawing/2014/main" val="2330970574"/>
                    </a:ext>
                  </a:extLst>
                </a:gridCol>
              </a:tblGrid>
              <a:tr h="397225">
                <a:tc>
                  <a:txBody>
                    <a:bodyPr/>
                    <a:lstStyle/>
                    <a:p>
                      <a:r>
                        <a:rPr lang="en-US" sz="1400" b="1" cap="none" spc="150" dirty="0">
                          <a:solidFill>
                            <a:schemeClr val="tx1"/>
                          </a:solidFill>
                        </a:rPr>
                        <a:t>Algorithm</a:t>
                      </a:r>
                    </a:p>
                  </a:txBody>
                  <a:tcPr marL="151061" marR="151061" marT="151061" marB="151061"/>
                </a:tc>
                <a:tc>
                  <a:txBody>
                    <a:bodyPr/>
                    <a:lstStyle/>
                    <a:p>
                      <a:r>
                        <a:rPr lang="en-US" sz="1400" b="1" cap="none" spc="150" dirty="0">
                          <a:solidFill>
                            <a:schemeClr val="tx1"/>
                          </a:solidFill>
                        </a:rPr>
                        <a:t>Precision</a:t>
                      </a:r>
                    </a:p>
                  </a:txBody>
                  <a:tcPr marL="151061" marR="151061" marT="151061" marB="151061"/>
                </a:tc>
                <a:tc>
                  <a:txBody>
                    <a:bodyPr/>
                    <a:lstStyle/>
                    <a:p>
                      <a:r>
                        <a:rPr lang="en-US" sz="1400" b="1" cap="none" spc="150" dirty="0">
                          <a:solidFill>
                            <a:schemeClr val="tx1"/>
                          </a:solidFill>
                        </a:rPr>
                        <a:t>Recall</a:t>
                      </a:r>
                    </a:p>
                  </a:txBody>
                  <a:tcPr marL="151061" marR="151061" marT="151061" marB="151061"/>
                </a:tc>
                <a:tc>
                  <a:txBody>
                    <a:bodyPr/>
                    <a:lstStyle/>
                    <a:p>
                      <a:r>
                        <a:rPr lang="en-US" sz="1400" b="1" cap="none" spc="150" dirty="0">
                          <a:solidFill>
                            <a:schemeClr val="tx1"/>
                          </a:solidFill>
                        </a:rPr>
                        <a:t>F1 score</a:t>
                      </a:r>
                    </a:p>
                  </a:txBody>
                  <a:tcPr marL="151061" marR="151061" marT="151061" marB="151061"/>
                </a:tc>
                <a:tc>
                  <a:txBody>
                    <a:bodyPr/>
                    <a:lstStyle/>
                    <a:p>
                      <a:r>
                        <a:rPr lang="en-US" sz="1400" b="1" cap="none" spc="150" dirty="0">
                          <a:solidFill>
                            <a:schemeClr val="tx1"/>
                          </a:solidFill>
                        </a:rPr>
                        <a:t>Support</a:t>
                      </a:r>
                    </a:p>
                  </a:txBody>
                  <a:tcPr marL="151061" marR="151061" marT="151061" marB="151061"/>
                </a:tc>
                <a:tc>
                  <a:txBody>
                    <a:bodyPr/>
                    <a:lstStyle/>
                    <a:p>
                      <a:r>
                        <a:rPr lang="en-US" sz="1400" b="1" cap="none" spc="150" dirty="0">
                          <a:solidFill>
                            <a:schemeClr val="tx1"/>
                          </a:solidFill>
                        </a:rPr>
                        <a:t>Accuracy</a:t>
                      </a:r>
                    </a:p>
                  </a:txBody>
                  <a:tcPr marL="151061" marR="151061" marT="151061" marB="151061"/>
                </a:tc>
                <a:extLst>
                  <a:ext uri="{0D108BD9-81ED-4DB2-BD59-A6C34878D82A}">
                    <a16:rowId xmlns:a16="http://schemas.microsoft.com/office/drawing/2014/main" val="2580512675"/>
                  </a:ext>
                </a:extLst>
              </a:tr>
              <a:tr h="667490">
                <a:tc>
                  <a:txBody>
                    <a:bodyPr/>
                    <a:lstStyle/>
                    <a:p>
                      <a:r>
                        <a:rPr lang="en-US" sz="1400" cap="none" spc="0" dirty="0">
                          <a:solidFill>
                            <a:schemeClr val="tx1"/>
                          </a:solidFill>
                        </a:rPr>
                        <a:t>SVM</a:t>
                      </a:r>
                    </a:p>
                  </a:txBody>
                  <a:tcPr marL="151061" marR="151061" marT="151061" marB="151061"/>
                </a:tc>
                <a:tc>
                  <a:txBody>
                    <a:bodyPr/>
                    <a:lstStyle/>
                    <a:p>
                      <a:r>
                        <a:rPr lang="en-US" sz="1400" cap="none" spc="0" dirty="0">
                          <a:solidFill>
                            <a:schemeClr val="tx1"/>
                          </a:solidFill>
                        </a:rPr>
                        <a:t>91.5</a:t>
                      </a:r>
                    </a:p>
                  </a:txBody>
                  <a:tcPr marL="151061" marR="151061" marT="151061" marB="151061"/>
                </a:tc>
                <a:tc>
                  <a:txBody>
                    <a:bodyPr/>
                    <a:lstStyle/>
                    <a:p>
                      <a:r>
                        <a:rPr lang="en-US" sz="1400" cap="none" spc="0" dirty="0">
                          <a:solidFill>
                            <a:schemeClr val="tx1"/>
                          </a:solidFill>
                        </a:rPr>
                        <a:t>90.5</a:t>
                      </a:r>
                    </a:p>
                  </a:txBody>
                  <a:tcPr marL="151061" marR="151061" marT="151061" marB="151061"/>
                </a:tc>
                <a:tc>
                  <a:txBody>
                    <a:bodyPr/>
                    <a:lstStyle/>
                    <a:p>
                      <a:r>
                        <a:rPr lang="en-US" sz="1400" cap="none" spc="0" dirty="0">
                          <a:solidFill>
                            <a:schemeClr val="tx1"/>
                          </a:solidFill>
                        </a:rPr>
                        <a:t>91</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90.85%</a:t>
                      </a:r>
                    </a:p>
                  </a:txBody>
                  <a:tcPr marL="151061" marR="151061" marT="151061" marB="151061"/>
                </a:tc>
                <a:extLst>
                  <a:ext uri="{0D108BD9-81ED-4DB2-BD59-A6C34878D82A}">
                    <a16:rowId xmlns:a16="http://schemas.microsoft.com/office/drawing/2014/main" val="2085369860"/>
                  </a:ext>
                </a:extLst>
              </a:tr>
              <a:tr h="568171">
                <a:tc>
                  <a:txBody>
                    <a:bodyPr/>
                    <a:lstStyle/>
                    <a:p>
                      <a:r>
                        <a:rPr lang="en-US" sz="1400" cap="none" spc="0" dirty="0">
                          <a:solidFill>
                            <a:schemeClr val="tx1"/>
                          </a:solidFill>
                        </a:rPr>
                        <a:t>KNN</a:t>
                      </a:r>
                    </a:p>
                  </a:txBody>
                  <a:tcPr marL="151061" marR="151061" marT="151061" marB="151061"/>
                </a:tc>
                <a:tc>
                  <a:txBody>
                    <a:bodyPr/>
                    <a:lstStyle/>
                    <a:p>
                      <a:r>
                        <a:rPr lang="en-US" sz="1400" cap="none" spc="0" dirty="0">
                          <a:solidFill>
                            <a:schemeClr val="tx1"/>
                          </a:solidFill>
                        </a:rPr>
                        <a:t>93.5</a:t>
                      </a:r>
                    </a:p>
                  </a:txBody>
                  <a:tcPr marL="151061" marR="151061" marT="151061" marB="151061"/>
                </a:tc>
                <a:tc>
                  <a:txBody>
                    <a:bodyPr/>
                    <a:lstStyle/>
                    <a:p>
                      <a:r>
                        <a:rPr lang="en-US" sz="1400" cap="none" spc="0" dirty="0">
                          <a:solidFill>
                            <a:schemeClr val="tx1"/>
                          </a:solidFill>
                        </a:rPr>
                        <a:t>93</a:t>
                      </a:r>
                    </a:p>
                  </a:txBody>
                  <a:tcPr marL="151061" marR="151061" marT="151061" marB="151061"/>
                </a:tc>
                <a:tc>
                  <a:txBody>
                    <a:bodyPr/>
                    <a:lstStyle/>
                    <a:p>
                      <a:r>
                        <a:rPr lang="en-US" sz="1400" cap="none" spc="0" dirty="0">
                          <a:solidFill>
                            <a:schemeClr val="tx1"/>
                          </a:solidFill>
                        </a:rPr>
                        <a:t>93</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93.04%</a:t>
                      </a:r>
                    </a:p>
                  </a:txBody>
                  <a:tcPr marL="151061" marR="151061" marT="151061" marB="151061"/>
                </a:tc>
                <a:extLst>
                  <a:ext uri="{0D108BD9-81ED-4DB2-BD59-A6C34878D82A}">
                    <a16:rowId xmlns:a16="http://schemas.microsoft.com/office/drawing/2014/main" val="4252228359"/>
                  </a:ext>
                </a:extLst>
              </a:tr>
              <a:tr h="568171">
                <a:tc>
                  <a:txBody>
                    <a:bodyPr/>
                    <a:lstStyle/>
                    <a:p>
                      <a:r>
                        <a:rPr lang="en-US" sz="1400" cap="none" spc="0" dirty="0">
                          <a:solidFill>
                            <a:schemeClr val="tx1"/>
                          </a:solidFill>
                        </a:rPr>
                        <a:t>Random Forest</a:t>
                      </a:r>
                    </a:p>
                  </a:txBody>
                  <a:tcPr marL="151061" marR="151061" marT="151061" marB="151061"/>
                </a:tc>
                <a:tc>
                  <a:txBody>
                    <a:bodyPr/>
                    <a:lstStyle/>
                    <a:p>
                      <a:r>
                        <a:rPr lang="en-US" sz="1400" cap="none" spc="0" dirty="0">
                          <a:solidFill>
                            <a:schemeClr val="tx1"/>
                          </a:solidFill>
                        </a:rPr>
                        <a:t>93.5</a:t>
                      </a:r>
                    </a:p>
                  </a:txBody>
                  <a:tcPr marL="151061" marR="151061" marT="151061" marB="151061"/>
                </a:tc>
                <a:tc>
                  <a:txBody>
                    <a:bodyPr/>
                    <a:lstStyle/>
                    <a:p>
                      <a:r>
                        <a:rPr lang="en-US" sz="1400" cap="none" spc="0" dirty="0">
                          <a:solidFill>
                            <a:schemeClr val="tx1"/>
                          </a:solidFill>
                        </a:rPr>
                        <a:t>92.5</a:t>
                      </a:r>
                    </a:p>
                  </a:txBody>
                  <a:tcPr marL="151061" marR="151061" marT="151061" marB="151061"/>
                </a:tc>
                <a:tc>
                  <a:txBody>
                    <a:bodyPr/>
                    <a:lstStyle/>
                    <a:p>
                      <a:r>
                        <a:rPr lang="en-US" sz="1400" cap="none" spc="0" dirty="0">
                          <a:solidFill>
                            <a:schemeClr val="tx1"/>
                          </a:solidFill>
                        </a:rPr>
                        <a:t>92.5</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93.07%</a:t>
                      </a:r>
                    </a:p>
                  </a:txBody>
                  <a:tcPr marL="151061" marR="151061" marT="151061" marB="151061"/>
                </a:tc>
                <a:extLst>
                  <a:ext uri="{0D108BD9-81ED-4DB2-BD59-A6C34878D82A}">
                    <a16:rowId xmlns:a16="http://schemas.microsoft.com/office/drawing/2014/main" val="2578144993"/>
                  </a:ext>
                </a:extLst>
              </a:tr>
              <a:tr h="646619">
                <a:tc>
                  <a:txBody>
                    <a:bodyPr/>
                    <a:lstStyle/>
                    <a:p>
                      <a:r>
                        <a:rPr lang="en-US" sz="1400" dirty="0"/>
                        <a:t>Gaussian Naive Bayes </a:t>
                      </a:r>
                      <a:endParaRPr lang="en-US" sz="1400" cap="none" spc="0" dirty="0">
                        <a:solidFill>
                          <a:schemeClr val="tx1"/>
                        </a:solidFill>
                      </a:endParaRPr>
                    </a:p>
                  </a:txBody>
                  <a:tcPr marL="151061" marR="151061" marT="151061" marB="151061"/>
                </a:tc>
                <a:tc>
                  <a:txBody>
                    <a:bodyPr/>
                    <a:lstStyle/>
                    <a:p>
                      <a:r>
                        <a:rPr lang="en-US" sz="1400" cap="none" spc="0" dirty="0">
                          <a:solidFill>
                            <a:schemeClr val="tx1"/>
                          </a:solidFill>
                        </a:rPr>
                        <a:t>90.5</a:t>
                      </a:r>
                    </a:p>
                  </a:txBody>
                  <a:tcPr marL="151061" marR="151061" marT="151061" marB="151061"/>
                </a:tc>
                <a:tc>
                  <a:txBody>
                    <a:bodyPr/>
                    <a:lstStyle/>
                    <a:p>
                      <a:r>
                        <a:rPr lang="en-US" sz="1400" cap="none" spc="0" dirty="0">
                          <a:solidFill>
                            <a:schemeClr val="tx1"/>
                          </a:solidFill>
                        </a:rPr>
                        <a:t>89.5</a:t>
                      </a:r>
                    </a:p>
                  </a:txBody>
                  <a:tcPr marL="151061" marR="151061" marT="151061" marB="151061"/>
                </a:tc>
                <a:tc>
                  <a:txBody>
                    <a:bodyPr/>
                    <a:lstStyle/>
                    <a:p>
                      <a:r>
                        <a:rPr lang="en-US" sz="1400" cap="none" spc="0" dirty="0">
                          <a:solidFill>
                            <a:schemeClr val="tx1"/>
                          </a:solidFill>
                        </a:rPr>
                        <a:t>90</a:t>
                      </a:r>
                    </a:p>
                  </a:txBody>
                  <a:tcPr marL="151061" marR="151061" marT="151061" marB="151061"/>
                </a:tc>
                <a:tc>
                  <a:txBody>
                    <a:bodyPr/>
                    <a:lstStyle/>
                    <a:p>
                      <a:r>
                        <a:rPr lang="en-US" sz="1400" cap="none" spc="0" dirty="0">
                          <a:solidFill>
                            <a:schemeClr val="tx1"/>
                          </a:solidFill>
                        </a:rPr>
                        <a:t>1219</a:t>
                      </a:r>
                    </a:p>
                  </a:txBody>
                  <a:tcPr marL="151061" marR="151061" marT="151061" marB="151061"/>
                </a:tc>
                <a:tc>
                  <a:txBody>
                    <a:bodyPr/>
                    <a:lstStyle/>
                    <a:p>
                      <a:r>
                        <a:rPr lang="en-US" sz="1400" cap="none" spc="0" dirty="0">
                          <a:solidFill>
                            <a:schemeClr val="tx1"/>
                          </a:solidFill>
                        </a:rPr>
                        <a:t>89.66%</a:t>
                      </a:r>
                    </a:p>
                  </a:txBody>
                  <a:tcPr marL="151061" marR="151061" marT="151061" marB="151061"/>
                </a:tc>
                <a:extLst>
                  <a:ext uri="{0D108BD9-81ED-4DB2-BD59-A6C34878D82A}">
                    <a16:rowId xmlns:a16="http://schemas.microsoft.com/office/drawing/2014/main" val="1378772570"/>
                  </a:ext>
                </a:extLst>
              </a:tr>
              <a:tr h="568171">
                <a:tc>
                  <a:txBody>
                    <a:bodyPr/>
                    <a:lstStyle/>
                    <a:p>
                      <a:endParaRPr lang="en-US" sz="1400" cap="none" spc="0" dirty="0">
                        <a:solidFill>
                          <a:schemeClr val="tx1"/>
                        </a:solidFill>
                      </a:endParaRPr>
                    </a:p>
                  </a:txBody>
                  <a:tcPr marL="151061" marR="151061" marT="151061" marB="151061"/>
                </a:tc>
                <a:tc>
                  <a:txBody>
                    <a:bodyPr/>
                    <a:lstStyle/>
                    <a:p>
                      <a:pPr marL="0" marR="548640" algn="l">
                        <a:spcBef>
                          <a:spcPts val="55"/>
                        </a:spcBef>
                        <a:spcAft>
                          <a:spcPts val="0"/>
                        </a:spcAft>
                      </a:pPr>
                      <a:endParaRPr lang="en-US" sz="1400" b="0" dirty="0">
                        <a:effectLst/>
                        <a:latin typeface="+mj-lt"/>
                        <a:ea typeface="Arial" panose="020B0604020202020204" pitchFamily="34" charset="0"/>
                      </a:endParaRPr>
                    </a:p>
                  </a:txBody>
                  <a:tcPr marL="68580" marR="68580" marT="0" marB="0"/>
                </a:tc>
                <a:tc>
                  <a:txBody>
                    <a:bodyPr/>
                    <a:lstStyle/>
                    <a:p>
                      <a:pPr marL="0" marR="548640" algn="l">
                        <a:spcBef>
                          <a:spcPts val="55"/>
                        </a:spcBef>
                        <a:spcAft>
                          <a:spcPts val="0"/>
                        </a:spcAft>
                      </a:pPr>
                      <a:endParaRPr lang="en-US" sz="1400" b="0" dirty="0">
                        <a:effectLst/>
                        <a:latin typeface="+mj-lt"/>
                        <a:ea typeface="Arial" panose="020B0604020202020204" pitchFamily="34" charset="0"/>
                      </a:endParaRPr>
                    </a:p>
                  </a:txBody>
                  <a:tcPr marL="68580" marR="68580" marT="0" marB="0"/>
                </a:tc>
                <a:tc>
                  <a:txBody>
                    <a:bodyPr/>
                    <a:lstStyle/>
                    <a:p>
                      <a:pPr marL="0" marR="548640" algn="l">
                        <a:spcBef>
                          <a:spcPts val="55"/>
                        </a:spcBef>
                        <a:spcAft>
                          <a:spcPts val="0"/>
                        </a:spcAft>
                      </a:pPr>
                      <a:endParaRPr lang="en-US" sz="1400" b="0" dirty="0">
                        <a:effectLst/>
                        <a:latin typeface="+mj-lt"/>
                        <a:ea typeface="Arial" panose="020B0604020202020204" pitchFamily="34" charset="0"/>
                      </a:endParaRPr>
                    </a:p>
                  </a:txBody>
                  <a:tcPr marL="68580" marR="68580" marT="0" marB="0"/>
                </a:tc>
                <a:tc>
                  <a:txBody>
                    <a:bodyPr/>
                    <a:lstStyle/>
                    <a:p>
                      <a:pPr marL="0" marR="548640" algn="l">
                        <a:spcBef>
                          <a:spcPts val="55"/>
                        </a:spcBef>
                        <a:spcAft>
                          <a:spcPts val="0"/>
                        </a:spcAft>
                      </a:pPr>
                      <a:endParaRPr lang="en-US" sz="1400" b="0" dirty="0">
                        <a:effectLst/>
                        <a:latin typeface="+mj-lt"/>
                        <a:ea typeface="Arial" panose="020B0604020202020204" pitchFamily="34" charset="0"/>
                      </a:endParaRPr>
                    </a:p>
                  </a:txBody>
                  <a:tcPr marL="68580" marR="68580" marT="0" marB="0"/>
                </a:tc>
                <a:tc>
                  <a:txBody>
                    <a:bodyPr/>
                    <a:lstStyle/>
                    <a:p>
                      <a:endParaRPr lang="en-US" sz="1400" cap="none" spc="0" dirty="0">
                        <a:solidFill>
                          <a:schemeClr val="tx1"/>
                        </a:solidFill>
                      </a:endParaRPr>
                    </a:p>
                  </a:txBody>
                  <a:tcPr marL="151061" marR="151061" marT="151061" marB="151061"/>
                </a:tc>
                <a:extLst>
                  <a:ext uri="{0D108BD9-81ED-4DB2-BD59-A6C34878D82A}">
                    <a16:rowId xmlns:a16="http://schemas.microsoft.com/office/drawing/2014/main" val="2750491158"/>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Conclusion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600" cap="none" dirty="0"/>
              <a:t>We can classify whether the given mushroom is edible or poisonous using the machine learning model that is trained using the data set.</a:t>
            </a:r>
          </a:p>
          <a:p>
            <a:pPr marL="342900" indent="-342900">
              <a:lnSpc>
                <a:spcPct val="110000"/>
              </a:lnSpc>
              <a:buFont typeface="Wingdings" panose="05000000000000000000" pitchFamily="2" charset="2"/>
              <a:buChar char="§"/>
            </a:pPr>
            <a:r>
              <a:rPr lang="en-US" sz="1600" dirty="0"/>
              <a:t>We can classify around 90% of the mushrooms correctly.</a:t>
            </a:r>
            <a:endParaRPr lang="en-US" sz="1600" cap="none" dirty="0"/>
          </a:p>
          <a:p>
            <a:pPr marL="342900" indent="-342900">
              <a:lnSpc>
                <a:spcPct val="110000"/>
              </a:lnSpc>
              <a:buFont typeface="Wingdings" panose="05000000000000000000" pitchFamily="2" charset="2"/>
              <a:buChar char="§"/>
            </a:pPr>
            <a:endParaRPr lang="en-US" sz="1600" cap="none" dirty="0"/>
          </a:p>
        </p:txBody>
      </p:sp>
    </p:spTree>
    <p:extLst>
      <p:ext uri="{BB962C8B-B14F-4D97-AF65-F5344CB8AC3E}">
        <p14:creationId xmlns:p14="http://schemas.microsoft.com/office/powerpoint/2010/main" val="286265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Future Scope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500" dirty="0"/>
              <a:t>After using necessary algorithms for classifying the mushrooms as poisonous or edible we wanted to use CNN algorithm to classify as poisonous or edible based on the features of the mushroom like odor, spore print color, gill size,  gill color etc. This classification based on neurons and weights gives us more accuracy and we can directly send images as input into the model which will be the next level of our implementation. In future work we will attempt to remove some actual measurement from mushroom pictures like cup breadths, stem tall, shading and surface. Additionally, we will attempt to grow the dataset and utilize more pictures to improve order measure.</a:t>
            </a:r>
          </a:p>
          <a:p>
            <a:pPr marL="342900" indent="-342900">
              <a:lnSpc>
                <a:spcPct val="110000"/>
              </a:lnSpc>
              <a:buFont typeface="Wingdings" panose="05000000000000000000" pitchFamily="2" charset="2"/>
              <a:buChar char="§"/>
            </a:pPr>
            <a:endParaRPr lang="en-US" sz="1600" cap="none" dirty="0"/>
          </a:p>
        </p:txBody>
      </p:sp>
    </p:spTree>
    <p:extLst>
      <p:ext uri="{BB962C8B-B14F-4D97-AF65-F5344CB8AC3E}">
        <p14:creationId xmlns:p14="http://schemas.microsoft.com/office/powerpoint/2010/main" val="174949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6" name="Rectangle 5">
            <a:extLst>
              <a:ext uri="{FF2B5EF4-FFF2-40B4-BE49-F238E27FC236}">
                <a16:creationId xmlns:a16="http://schemas.microsoft.com/office/drawing/2014/main" id="{B2AF172E-0EA4-45A4-9F72-92450BE2CFB4}"/>
              </a:ext>
            </a:extLst>
          </p:cNvPr>
          <p:cNvSpPr/>
          <p:nvPr/>
        </p:nvSpPr>
        <p:spPr>
          <a:xfrm>
            <a:off x="3570175" y="2660316"/>
            <a:ext cx="5051649" cy="923330"/>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Thank You</a:t>
            </a:r>
          </a:p>
        </p:txBody>
      </p:sp>
    </p:spTree>
    <p:extLst>
      <p:ext uri="{BB962C8B-B14F-4D97-AF65-F5344CB8AC3E}">
        <p14:creationId xmlns:p14="http://schemas.microsoft.com/office/powerpoint/2010/main" val="1236552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5100" dirty="0"/>
              <a:t>INTRODUCTION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9" y="2011892"/>
            <a:ext cx="8637072" cy="2912533"/>
          </a:xfrm>
        </p:spPr>
        <p:txBody>
          <a:bodyPr>
            <a:normAutofit fontScale="92500" lnSpcReduction="10000"/>
          </a:bodyPr>
          <a:lstStyle/>
          <a:p>
            <a:pPr marL="342900" indent="-342900">
              <a:lnSpc>
                <a:spcPct val="110000"/>
              </a:lnSpc>
              <a:buFont typeface="Wingdings" panose="05000000000000000000" pitchFamily="2" charset="2"/>
              <a:buChar char="§"/>
            </a:pPr>
            <a:r>
              <a:rPr lang="en-US" dirty="0"/>
              <a:t>A mushroom appears to grow like a plant, but it isn't a plant. Genetically, mushroom bodies are closer to those of animals, but a mushroom isn't an animal, either. It's a fungus.</a:t>
            </a:r>
          </a:p>
          <a:p>
            <a:pPr marL="342900" indent="-342900">
              <a:lnSpc>
                <a:spcPct val="110000"/>
              </a:lnSpc>
              <a:buFont typeface="Wingdings" panose="05000000000000000000" pitchFamily="2" charset="2"/>
              <a:buChar char="§"/>
            </a:pPr>
            <a:r>
              <a:rPr lang="en-US" dirty="0"/>
              <a:t>Mushroom poisoning can cause a wide range of symptoms including gastroenteritis, </a:t>
            </a:r>
            <a:r>
              <a:rPr lang="en-IN" dirty="0"/>
              <a:t>hallucinations, and anxiety.</a:t>
            </a:r>
          </a:p>
          <a:p>
            <a:pPr marL="342900" indent="-342900">
              <a:lnSpc>
                <a:spcPct val="110000"/>
              </a:lnSpc>
              <a:buFont typeface="Wingdings" panose="05000000000000000000" pitchFamily="2" charset="2"/>
              <a:buChar char="§"/>
            </a:pPr>
            <a:r>
              <a:rPr lang="en-US" dirty="0"/>
              <a:t>Poisonous mushrooms, such as Amanita sp. and others, can cause acute fatal liver necrosis.</a:t>
            </a:r>
          </a:p>
          <a:p>
            <a:pPr marL="342900" indent="-342900">
              <a:lnSpc>
                <a:spcPct val="110000"/>
              </a:lnSpc>
              <a:buFont typeface="Wingdings" panose="05000000000000000000" pitchFamily="2" charset="2"/>
              <a:buChar char="§"/>
            </a:pPr>
            <a:r>
              <a:rPr lang="en-US" dirty="0"/>
              <a:t>Mushrooms with white gills are often poisonous. So are those with a ring around the stem and those with a volva.</a:t>
            </a:r>
            <a:endParaRPr lang="en-US" sz="1100" cap="none" dirty="0"/>
          </a:p>
        </p:txBody>
      </p:sp>
    </p:spTree>
    <p:extLst>
      <p:ext uri="{BB962C8B-B14F-4D97-AF65-F5344CB8AC3E}">
        <p14:creationId xmlns:p14="http://schemas.microsoft.com/office/powerpoint/2010/main" val="2938722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200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400"/>
                                        <p:tgtEl>
                                          <p:spTgt spid="3">
                                            <p:txEl>
                                              <p:pRg st="3" end="3"/>
                                            </p:txEl>
                                          </p:spTgt>
                                        </p:tgtEl>
                                      </p:cBhvr>
                                    </p:animEffect>
                                  </p:childTnLst>
                                </p:cTn>
                              </p:par>
                              <p:par>
                                <p:cTn id="23" presetID="10" presetClass="entr" presetSubtype="0" fill="hold" grpId="0" nodeType="withEffect">
                                  <p:stCondLst>
                                    <p:cond delay="1000"/>
                                  </p:stCondLst>
                                  <p:iterate type="lt">
                                    <p:tmPct val="10000"/>
                                  </p:iterate>
                                  <p:childTnLst>
                                    <p:set>
                                      <p:cBhvr>
                                        <p:cTn id="24" dur="1" fill="hold">
                                          <p:stCondLst>
                                            <p:cond delay="0"/>
                                          </p:stCondLst>
                                        </p:cTn>
                                        <p:tgtEl>
                                          <p:spTgt spid="2"/>
                                        </p:tgtEl>
                                        <p:attrNameLst>
                                          <p:attrName>style.visibility</p:attrName>
                                        </p:attrNameLst>
                                      </p:cBhvr>
                                      <p:to>
                                        <p:strVal val="visible"/>
                                      </p:to>
                                    </p:set>
                                    <p:animEffect transition="in" filter="fade">
                                      <p:cBhvr>
                                        <p:cTn id="2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40" name="Picture 139">
            <a:extLst>
              <a:ext uri="{FF2B5EF4-FFF2-40B4-BE49-F238E27FC236}">
                <a16:creationId xmlns:a16="http://schemas.microsoft.com/office/drawing/2014/main" id="{CB1DE69F-569C-4A49-8E50-4093C135AE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033" name="Rectangle 141">
            <a:extLst>
              <a:ext uri="{FF2B5EF4-FFF2-40B4-BE49-F238E27FC236}">
                <a16:creationId xmlns:a16="http://schemas.microsoft.com/office/drawing/2014/main" id="{50B488F5-9CE4-4346-B22F-600286ED4D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4" name="Straight Connector 143">
            <a:extLst>
              <a:ext uri="{FF2B5EF4-FFF2-40B4-BE49-F238E27FC236}">
                <a16:creationId xmlns:a16="http://schemas.microsoft.com/office/drawing/2014/main" id="{5F76596F-57DF-4A0C-96D9-046DC3B30E9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46" name="Picture 145">
            <a:extLst>
              <a:ext uri="{FF2B5EF4-FFF2-40B4-BE49-F238E27FC236}">
                <a16:creationId xmlns:a16="http://schemas.microsoft.com/office/drawing/2014/main" id="{38DB3A91-B9E8-4451-ACED-026398635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0270" y="953324"/>
            <a:ext cx="9603275" cy="1049235"/>
          </a:xfrm>
        </p:spPr>
        <p:txBody>
          <a:bodyPr vert="horz" lIns="91440" tIns="45720" rIns="91440" bIns="45720" rtlCol="0" anchor="t">
            <a:normAutofit/>
          </a:bodyPr>
          <a:lstStyle/>
          <a:p>
            <a:r>
              <a:rPr lang="en-US" sz="3200"/>
              <a:t>PROBLEM STATEMENT</a:t>
            </a:r>
          </a:p>
        </p:txBody>
      </p:sp>
      <p:grpSp>
        <p:nvGrpSpPr>
          <p:cNvPr id="148" name="Group 147">
            <a:extLst>
              <a:ext uri="{FF2B5EF4-FFF2-40B4-BE49-F238E27FC236}">
                <a16:creationId xmlns:a16="http://schemas.microsoft.com/office/drawing/2014/main" id="{BEBF7FDA-ADAA-484F-A7C2-4D904CA01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1448" y="2158175"/>
            <a:ext cx="4943029" cy="3308170"/>
            <a:chOff x="7807230" y="2012810"/>
            <a:chExt cx="3251252" cy="3459865"/>
          </a:xfrm>
        </p:grpSpPr>
        <p:sp>
          <p:nvSpPr>
            <p:cNvPr id="149" name="Rectangle 148">
              <a:extLst>
                <a:ext uri="{FF2B5EF4-FFF2-40B4-BE49-F238E27FC236}">
                  <a16:creationId xmlns:a16="http://schemas.microsoft.com/office/drawing/2014/main" id="{690A74CA-F1C2-4823-BFF0-CC5FFAE51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67C2776D-3EC9-4ED1-870B-7C610DF71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rgbClr val="FFFFFE"/>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5" name="Picture 4" descr="Mushroom Classification using Machine Learning | by Shravan Adulapuram |  Analytics Vidhya | Medium">
            <a:extLst>
              <a:ext uri="{FF2B5EF4-FFF2-40B4-BE49-F238E27FC236}">
                <a16:creationId xmlns:a16="http://schemas.microsoft.com/office/drawing/2014/main" id="{D10EE366-6ED6-4E14-92C5-852950555CD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306879" y="2491791"/>
            <a:ext cx="4613872" cy="2629907"/>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574477" y="2158175"/>
            <a:ext cx="4158849" cy="3308172"/>
          </a:xfrm>
        </p:spPr>
        <p:txBody>
          <a:bodyPr vert="horz" lIns="91440" tIns="45720" rIns="91440" bIns="45720" rtlCol="0" anchor="t">
            <a:normAutofit/>
          </a:bodyPr>
          <a:lstStyle/>
          <a:p>
            <a:pPr marL="342900" indent="-228600">
              <a:lnSpc>
                <a:spcPct val="110000"/>
              </a:lnSpc>
              <a:buFont typeface="Arial" panose="020B0604020202020204" pitchFamily="34" charset="0"/>
              <a:buChar char="•"/>
            </a:pPr>
            <a:endParaRPr lang="en-US" cap="none"/>
          </a:p>
          <a:p>
            <a:pPr marL="342900" indent="-228600">
              <a:lnSpc>
                <a:spcPct val="110000"/>
              </a:lnSpc>
              <a:buFont typeface="Arial" panose="020B0604020202020204" pitchFamily="34" charset="0"/>
              <a:buChar char="•"/>
            </a:pPr>
            <a:r>
              <a:rPr lang="en-US" cap="none"/>
              <a:t>Classification of Mushrooms into edible mushrooms or poisonous mushrooms using </a:t>
            </a:r>
            <a:r>
              <a:rPr lang="en-US"/>
              <a:t>their </a:t>
            </a:r>
            <a:r>
              <a:rPr lang="en-US" cap="none"/>
              <a:t>features.</a:t>
            </a:r>
          </a:p>
          <a:p>
            <a:pPr marL="342900" indent="-228600">
              <a:lnSpc>
                <a:spcPct val="110000"/>
              </a:lnSpc>
              <a:buFont typeface="Arial" panose="020B0604020202020204" pitchFamily="34" charset="0"/>
              <a:buChar char="•"/>
            </a:pPr>
            <a:endParaRPr lang="en-US" cap="none"/>
          </a:p>
          <a:p>
            <a:pPr marL="342900" indent="-228600">
              <a:lnSpc>
                <a:spcPct val="110000"/>
              </a:lnSpc>
              <a:buFont typeface="Arial" panose="020B0604020202020204" pitchFamily="34" charset="0"/>
              <a:buChar char="•"/>
            </a:pPr>
            <a:r>
              <a:rPr lang="en-US"/>
              <a:t>Features such as cap structure, gill structure, stalk structure, population and habitat are considered for classification.</a:t>
            </a:r>
            <a:endParaRPr lang="en-US" cap="none"/>
          </a:p>
        </p:txBody>
      </p:sp>
    </p:spTree>
    <p:extLst>
      <p:ext uri="{BB962C8B-B14F-4D97-AF65-F5344CB8AC3E}">
        <p14:creationId xmlns:p14="http://schemas.microsoft.com/office/powerpoint/2010/main" val="1622794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400"/>
                                        <p:tgtEl>
                                          <p:spTgt spid="3">
                                            <p:txEl>
                                              <p:pRg st="1" end="1"/>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400"/>
                                        <p:tgtEl>
                                          <p:spTgt spid="3">
                                            <p:txEl>
                                              <p:pRg st="3" end="3"/>
                                            </p:txEl>
                                          </p:spTgt>
                                        </p:tgtEl>
                                      </p:cBhvr>
                                    </p:animEffect>
                                  </p:childTnLst>
                                </p:cTn>
                              </p:par>
                              <p:par>
                                <p:cTn id="11" presetID="10" presetClass="entr" presetSubtype="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92" name="Picture 191">
            <a:extLst>
              <a:ext uri="{FF2B5EF4-FFF2-40B4-BE49-F238E27FC236}">
                <a16:creationId xmlns:a16="http://schemas.microsoft.com/office/drawing/2014/main" id="{907B27AF-AFED-4FF4-8065-09E2ECD431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93" name="Rectangle 192">
            <a:extLst>
              <a:ext uri="{FF2B5EF4-FFF2-40B4-BE49-F238E27FC236}">
                <a16:creationId xmlns:a16="http://schemas.microsoft.com/office/drawing/2014/main" id="{45B2D936-4E08-4928-90A3-EB1B6784A5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4" name="Straight Connector 193">
            <a:extLst>
              <a:ext uri="{FF2B5EF4-FFF2-40B4-BE49-F238E27FC236}">
                <a16:creationId xmlns:a16="http://schemas.microsoft.com/office/drawing/2014/main" id="{9E1CD25F-9744-41BE-A5C7-B2A5C98507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95" name="Picture 194">
            <a:extLst>
              <a:ext uri="{FF2B5EF4-FFF2-40B4-BE49-F238E27FC236}">
                <a16:creationId xmlns:a16="http://schemas.microsoft.com/office/drawing/2014/main" id="{AAFAFBB4-6847-45A2-97CE-8853D99697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0270" y="953324"/>
            <a:ext cx="9603275" cy="1049235"/>
          </a:xfrm>
        </p:spPr>
        <p:txBody>
          <a:bodyPr vert="horz" lIns="91440" tIns="45720" rIns="91440" bIns="45720" rtlCol="0" anchor="t">
            <a:normAutofit/>
          </a:bodyPr>
          <a:lstStyle/>
          <a:p>
            <a:pPr algn="ctr"/>
            <a:r>
              <a:rPr lang="en-US" sz="4000" u="sng" dirty="0">
                <a:ln w="0"/>
                <a:effectLst>
                  <a:outerShdw blurRad="38100" dist="19050" dir="2700000" algn="tl" rotWithShape="0">
                    <a:schemeClr val="dk1">
                      <a:alpha val="40000"/>
                    </a:schemeClr>
                  </a:outerShdw>
                </a:effectLst>
              </a:rPr>
              <a:t>SOLUTION</a:t>
            </a:r>
          </a:p>
        </p:txBody>
      </p:sp>
      <p:pic>
        <p:nvPicPr>
          <p:cNvPr id="2054" name="Picture 6" descr="Mushroom Classification Using Feature-Based Machine Learning Approach |  SpringerLink">
            <a:extLst>
              <a:ext uri="{FF2B5EF4-FFF2-40B4-BE49-F238E27FC236}">
                <a16:creationId xmlns:a16="http://schemas.microsoft.com/office/drawing/2014/main" id="{33014B8D-B3F1-4624-A9B1-633D970D7B7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765016" y="2171769"/>
            <a:ext cx="2894441" cy="104923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E75CED47-FC3F-4206-8676-4F3D962A41D4}"/>
              </a:ext>
            </a:extLst>
          </p:cNvPr>
          <p:cNvCxnSpPr>
            <a:cxnSpLocks/>
          </p:cNvCxnSpPr>
          <p:nvPr/>
        </p:nvCxnSpPr>
        <p:spPr>
          <a:xfrm>
            <a:off x="5523390" y="2654422"/>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Rectangle 9">
            <a:extLst>
              <a:ext uri="{FF2B5EF4-FFF2-40B4-BE49-F238E27FC236}">
                <a16:creationId xmlns:a16="http://schemas.microsoft.com/office/drawing/2014/main" id="{23413C03-2BC6-400B-9FB8-6F8C9D6E37E1}"/>
              </a:ext>
            </a:extLst>
          </p:cNvPr>
          <p:cNvSpPr/>
          <p:nvPr/>
        </p:nvSpPr>
        <p:spPr>
          <a:xfrm>
            <a:off x="7674745" y="2129811"/>
            <a:ext cx="2512381" cy="104922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Training the data using Machine Learning Algorithm</a:t>
            </a:r>
          </a:p>
        </p:txBody>
      </p:sp>
      <p:sp>
        <p:nvSpPr>
          <p:cNvPr id="35" name="Rectangle 34">
            <a:extLst>
              <a:ext uri="{FF2B5EF4-FFF2-40B4-BE49-F238E27FC236}">
                <a16:creationId xmlns:a16="http://schemas.microsoft.com/office/drawing/2014/main" id="{7CDA6353-A9F8-44A4-813C-F9AD8C0DE572}"/>
              </a:ext>
            </a:extLst>
          </p:cNvPr>
          <p:cNvSpPr/>
          <p:nvPr/>
        </p:nvSpPr>
        <p:spPr>
          <a:xfrm>
            <a:off x="148917" y="4063827"/>
            <a:ext cx="2894441" cy="120914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Trained Model</a:t>
            </a:r>
          </a:p>
        </p:txBody>
      </p:sp>
      <p:cxnSp>
        <p:nvCxnSpPr>
          <p:cNvPr id="36" name="Straight Arrow Connector 35">
            <a:extLst>
              <a:ext uri="{FF2B5EF4-FFF2-40B4-BE49-F238E27FC236}">
                <a16:creationId xmlns:a16="http://schemas.microsoft.com/office/drawing/2014/main" id="{19C9162E-02EC-405E-A9D5-8D305C1BA9FE}"/>
              </a:ext>
            </a:extLst>
          </p:cNvPr>
          <p:cNvCxnSpPr>
            <a:cxnSpLocks/>
          </p:cNvCxnSpPr>
          <p:nvPr/>
        </p:nvCxnSpPr>
        <p:spPr>
          <a:xfrm>
            <a:off x="3515558" y="4599223"/>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056" name="Picture 8" descr="Deep Learning and Poisonous Mushrooms | by Cyrill Glockner | Towards Data  Science">
            <a:extLst>
              <a:ext uri="{FF2B5EF4-FFF2-40B4-BE49-F238E27FC236}">
                <a16:creationId xmlns:a16="http://schemas.microsoft.com/office/drawing/2014/main" id="{F0AEB6EF-D910-4489-8F25-B66BBC5029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2977" y="4063820"/>
            <a:ext cx="2238375" cy="1209144"/>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Straight Arrow Connector 37">
            <a:extLst>
              <a:ext uri="{FF2B5EF4-FFF2-40B4-BE49-F238E27FC236}">
                <a16:creationId xmlns:a16="http://schemas.microsoft.com/office/drawing/2014/main" id="{65E81A7F-0B77-4754-A8CC-44C018506457}"/>
              </a:ext>
            </a:extLst>
          </p:cNvPr>
          <p:cNvCxnSpPr>
            <a:cxnSpLocks/>
          </p:cNvCxnSpPr>
          <p:nvPr/>
        </p:nvCxnSpPr>
        <p:spPr>
          <a:xfrm>
            <a:off x="7674745" y="4591824"/>
            <a:ext cx="114521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9" name="Rectangle 38">
            <a:extLst>
              <a:ext uri="{FF2B5EF4-FFF2-40B4-BE49-F238E27FC236}">
                <a16:creationId xmlns:a16="http://schemas.microsoft.com/office/drawing/2014/main" id="{4E52EF32-6B80-4D2D-B225-1C8E9C01A76B}"/>
              </a:ext>
            </a:extLst>
          </p:cNvPr>
          <p:cNvSpPr/>
          <p:nvPr/>
        </p:nvSpPr>
        <p:spPr>
          <a:xfrm>
            <a:off x="9089833" y="3987253"/>
            <a:ext cx="2894441" cy="120914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Poisonous or Edible</a:t>
            </a:r>
          </a:p>
        </p:txBody>
      </p:sp>
      <p:cxnSp>
        <p:nvCxnSpPr>
          <p:cNvPr id="12" name="Straight Connector 11">
            <a:extLst>
              <a:ext uri="{FF2B5EF4-FFF2-40B4-BE49-F238E27FC236}">
                <a16:creationId xmlns:a16="http://schemas.microsoft.com/office/drawing/2014/main" id="{C29CBA61-4914-4B1E-8CF4-1298D7EB9463}"/>
              </a:ext>
            </a:extLst>
          </p:cNvPr>
          <p:cNvCxnSpPr>
            <a:cxnSpLocks/>
          </p:cNvCxnSpPr>
          <p:nvPr/>
        </p:nvCxnSpPr>
        <p:spPr>
          <a:xfrm flipV="1">
            <a:off x="0" y="3595751"/>
            <a:ext cx="12192000" cy="85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5596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duotone>
              <a:schemeClr val="bg2">
                <a:shade val="45000"/>
                <a:satMod val="135000"/>
              </a:schemeClr>
              <a:prstClr val="white"/>
            </a:duotone>
            <a:alphaModFix amt="50000"/>
            <a:extLst>
              <a:ext uri="{28A0092B-C50C-407E-A947-70E740481C1C}">
                <a14:useLocalDpi xmlns:a14="http://schemas.microsoft.com/office/drawing/2010/main" val="0"/>
              </a:ext>
            </a:extLst>
          </a:blip>
          <a:srcRect r="3"/>
          <a:stretch/>
        </p:blipFill>
        <p:spPr>
          <a:xfrm>
            <a:off x="20" y="0"/>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1728" y="-836320"/>
            <a:ext cx="8637073" cy="2618554"/>
          </a:xfrm>
        </p:spPr>
        <p:txBody>
          <a:bodyPr>
            <a:normAutofit/>
          </a:bodyPr>
          <a:lstStyle/>
          <a:p>
            <a:r>
              <a:rPr lang="en-US" sz="4400" dirty="0"/>
              <a:t>Algorithms used</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1728" y="2313733"/>
            <a:ext cx="8637072" cy="2912533"/>
          </a:xfrm>
        </p:spPr>
        <p:txBody>
          <a:bodyPr>
            <a:normAutofit/>
          </a:bodyPr>
          <a:lstStyle/>
          <a:p>
            <a:pPr marL="342900" indent="-342900">
              <a:lnSpc>
                <a:spcPct val="110000"/>
              </a:lnSpc>
              <a:buFont typeface="Wingdings" panose="05000000000000000000" pitchFamily="2" charset="2"/>
              <a:buChar char="§"/>
            </a:pPr>
            <a:r>
              <a:rPr lang="en-US" sz="1600" cap="none" dirty="0"/>
              <a:t>Support Vector Machines</a:t>
            </a:r>
          </a:p>
          <a:p>
            <a:pPr marL="342900" indent="-342900">
              <a:lnSpc>
                <a:spcPct val="110000"/>
              </a:lnSpc>
              <a:buFont typeface="Wingdings" panose="05000000000000000000" pitchFamily="2" charset="2"/>
              <a:buChar char="§"/>
            </a:pPr>
            <a:r>
              <a:rPr lang="en-US" sz="1600" dirty="0"/>
              <a:t>Random Forest Classifier</a:t>
            </a:r>
          </a:p>
          <a:p>
            <a:pPr marL="342900" indent="-342900">
              <a:lnSpc>
                <a:spcPct val="110000"/>
              </a:lnSpc>
              <a:buFont typeface="Wingdings" panose="05000000000000000000" pitchFamily="2" charset="2"/>
              <a:buChar char="§"/>
            </a:pPr>
            <a:r>
              <a:rPr lang="en-US" sz="1600" cap="none" dirty="0"/>
              <a:t>K – Nearest Neighbors</a:t>
            </a:r>
          </a:p>
          <a:p>
            <a:pPr marL="342900" indent="-342900">
              <a:lnSpc>
                <a:spcPct val="110000"/>
              </a:lnSpc>
              <a:buFont typeface="Wingdings" panose="05000000000000000000" pitchFamily="2" charset="2"/>
              <a:buChar char="§"/>
            </a:pPr>
            <a:r>
              <a:rPr lang="en-US" sz="1600" dirty="0"/>
              <a:t>Gaussian Naive Bayes </a:t>
            </a:r>
          </a:p>
          <a:p>
            <a:pPr>
              <a:lnSpc>
                <a:spcPct val="110000"/>
              </a:lnSpc>
            </a:pPr>
            <a:endParaRPr lang="en-US" sz="1100" cap="none" dirty="0"/>
          </a:p>
        </p:txBody>
      </p:sp>
    </p:spTree>
    <p:extLst>
      <p:ext uri="{BB962C8B-B14F-4D97-AF65-F5344CB8AC3E}">
        <p14:creationId xmlns:p14="http://schemas.microsoft.com/office/powerpoint/2010/main" val="96474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200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400"/>
                                        <p:tgtEl>
                                          <p:spTgt spid="3">
                                            <p:txEl>
                                              <p:pRg st="3" end="3"/>
                                            </p:txEl>
                                          </p:spTgt>
                                        </p:tgtEl>
                                      </p:cBhvr>
                                    </p:animEffect>
                                  </p:childTnLst>
                                </p:cTn>
                              </p:par>
                              <p:par>
                                <p:cTn id="23" presetID="10" presetClass="entr" presetSubtype="0" fill="hold" grpId="0" nodeType="withEffect">
                                  <p:stCondLst>
                                    <p:cond delay="1000"/>
                                  </p:stCondLst>
                                  <p:iterate type="lt">
                                    <p:tmPct val="10000"/>
                                  </p:iterate>
                                  <p:childTnLst>
                                    <p:set>
                                      <p:cBhvr>
                                        <p:cTn id="24" dur="1" fill="hold">
                                          <p:stCondLst>
                                            <p:cond delay="0"/>
                                          </p:stCondLst>
                                        </p:cTn>
                                        <p:tgtEl>
                                          <p:spTgt spid="2"/>
                                        </p:tgtEl>
                                        <p:attrNameLst>
                                          <p:attrName>style.visibility</p:attrName>
                                        </p:attrNameLst>
                                      </p:cBhvr>
                                      <p:to>
                                        <p:strVal val="visible"/>
                                      </p:to>
                                    </p:set>
                                    <p:animEffect transition="in" filter="fade">
                                      <p:cBhvr>
                                        <p:cTn id="2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633" y="984900"/>
            <a:ext cx="5861378" cy="2410233"/>
          </a:xfrm>
        </p:spPr>
        <p:txBody>
          <a:bodyPr>
            <a:normAutofit/>
          </a:bodyPr>
          <a:lstStyle/>
          <a:p>
            <a:r>
              <a:rPr lang="en-US" sz="5400"/>
              <a:t>Support Vector Machines</a:t>
            </a:r>
            <a:br>
              <a:rPr lang="en-US" sz="5400"/>
            </a:br>
            <a:endParaRPr lang="en-US" sz="540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36138" y="3087217"/>
            <a:ext cx="5858236" cy="1718171"/>
          </a:xfrm>
        </p:spPr>
        <p:txBody>
          <a:bodyPr>
            <a:normAutofit/>
          </a:bodyPr>
          <a:lstStyle/>
          <a:p>
            <a:pPr marL="342900" indent="-342900" algn="just">
              <a:lnSpc>
                <a:spcPct val="110000"/>
              </a:lnSpc>
              <a:buFont typeface="Wingdings" panose="05000000000000000000" pitchFamily="2" charset="2"/>
              <a:buChar char="§"/>
            </a:pPr>
            <a:r>
              <a:rPr lang="en-US" sz="1500" dirty="0"/>
              <a:t>A support vector machine is a machine learning model that uses classification algorithms for two-group classification problems.</a:t>
            </a:r>
          </a:p>
          <a:p>
            <a:pPr marL="342900" indent="-342900" algn="just">
              <a:lnSpc>
                <a:spcPct val="110000"/>
              </a:lnSpc>
              <a:buFont typeface="Wingdings" panose="05000000000000000000" pitchFamily="2" charset="2"/>
              <a:buChar char="§"/>
            </a:pPr>
            <a:r>
              <a:rPr lang="en-US" sz="1500" cap="none" dirty="0"/>
              <a:t>The Objective of SVM is to find a hyperplane in an N – Dimensional space that classifies the data points.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078" name="Picture 6" descr="Exploring Support Vector Machine Acceleration with Vitis">
            <a:extLst>
              <a:ext uri="{FF2B5EF4-FFF2-40B4-BE49-F238E27FC236}">
                <a16:creationId xmlns:a16="http://schemas.microsoft.com/office/drawing/2014/main" id="{DA8EE6D1-1768-4F2E-A34F-58D157D778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95" r="18844" b="-4"/>
          <a:stretch/>
        </p:blipFill>
        <p:spPr bwMode="auto">
          <a:xfrm>
            <a:off x="7953375" y="1116345"/>
            <a:ext cx="2958609" cy="3846180"/>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547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301" y="1267681"/>
            <a:ext cx="5861378" cy="2410233"/>
          </a:xfrm>
        </p:spPr>
        <p:txBody>
          <a:bodyPr>
            <a:normAutofit fontScale="90000"/>
          </a:bodyPr>
          <a:lstStyle/>
          <a:p>
            <a:r>
              <a:rPr lang="en-US" sz="5400" dirty="0"/>
              <a:t>Random Forest Classifier</a:t>
            </a: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46816" y="2818828"/>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Random forest builds multiple decision trees and merges them together to get a more accurate and stable prediction. </a:t>
            </a:r>
          </a:p>
          <a:p>
            <a:pPr marL="342900" indent="-342900" algn="just">
              <a:lnSpc>
                <a:spcPct val="110000"/>
              </a:lnSpc>
              <a:buFont typeface="Wingdings" panose="05000000000000000000" pitchFamily="2" charset="2"/>
              <a:buChar char="§"/>
            </a:pPr>
            <a:r>
              <a:rPr lang="en-US" sz="1400" dirty="0"/>
              <a:t>It has an effective method for estimating missing data and maintains accuracy when a large proportion of the data are missing</a:t>
            </a:r>
            <a:r>
              <a:rPr lang="en-US" dirty="0"/>
              <a:t>.</a:t>
            </a:r>
          </a:p>
          <a:p>
            <a:pPr marL="342900" indent="-342900" algn="just">
              <a:lnSpc>
                <a:spcPct val="110000"/>
              </a:lnSpc>
              <a:buFont typeface="Wingdings" panose="05000000000000000000" pitchFamily="2" charset="2"/>
              <a:buChar char="§"/>
            </a:pPr>
            <a:r>
              <a:rPr lang="en-US" sz="1400" dirty="0"/>
              <a:t>A decision tree is built on an entire dataset, using all the features/variables of interest, whereas a random forest randomly selects observations/rows and specific features/variables to build multiple decision trees from and then averages the results.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100" name="Picture 4" descr="Random Forest Algorithm- An Overview | Understanding Random Forest">
            <a:extLst>
              <a:ext uri="{FF2B5EF4-FFF2-40B4-BE49-F238E27FC236}">
                <a16:creationId xmlns:a16="http://schemas.microsoft.com/office/drawing/2014/main" id="{469D3E80-4667-439E-808C-BD1A21FB01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37601" y="933450"/>
            <a:ext cx="3354106" cy="4212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21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25301" y="1267681"/>
            <a:ext cx="5861378" cy="2410233"/>
          </a:xfrm>
        </p:spPr>
        <p:txBody>
          <a:bodyPr>
            <a:normAutofit fontScale="90000"/>
          </a:bodyPr>
          <a:lstStyle/>
          <a:p>
            <a:r>
              <a:rPr lang="en-US" sz="5400" dirty="0"/>
              <a:t>K – Nearest Neighbors</a:t>
            </a: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24998" y="2820600"/>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The k-nearest neighbors (KNN) algorithm is a simple, supervised machine learning algorithm that can be used to solve both classification and regression problems. </a:t>
            </a:r>
          </a:p>
          <a:p>
            <a:pPr marL="342900" indent="-342900" algn="just">
              <a:lnSpc>
                <a:spcPct val="110000"/>
              </a:lnSpc>
              <a:buFont typeface="Wingdings" panose="05000000000000000000" pitchFamily="2" charset="2"/>
              <a:buChar char="§"/>
            </a:pPr>
            <a:r>
              <a:rPr lang="en-US" sz="1400" dirty="0"/>
              <a:t>Suppose there are two categories, i.e., Category A and Category B, and we have a new data point x1, so this data point will lie in which of these categories. To solve this type of problem, we need a K-NN algorithm. With the help of K-NN, we can easily identify the category or class of a particular dataset</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122" name="Picture 2" descr="How can we use KNN, Machine Learning for classification of cars? - Quora">
            <a:extLst>
              <a:ext uri="{FF2B5EF4-FFF2-40B4-BE49-F238E27FC236}">
                <a16:creationId xmlns:a16="http://schemas.microsoft.com/office/drawing/2014/main" id="{62FCE7C2-4E63-4EE9-9986-476472D76F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0447" y="1190704"/>
            <a:ext cx="3450591" cy="3732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8155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63A06EB9-93F9-45B8-8A42-4A5F4E556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51B8B5BD-595E-4743-A25A-7FFCFA0CE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34567" y="1840616"/>
            <a:ext cx="5861378" cy="2410233"/>
          </a:xfrm>
        </p:spPr>
        <p:txBody>
          <a:bodyPr>
            <a:normAutofit fontScale="90000"/>
          </a:bodyPr>
          <a:lstStyle/>
          <a:p>
            <a:r>
              <a:rPr lang="en-US" sz="5400" dirty="0"/>
              <a:t>Gaussian Naive Bayes </a:t>
            </a:r>
            <a:br>
              <a:rPr lang="en-US" sz="5400" dirty="0"/>
            </a:br>
            <a:br>
              <a:rPr lang="en-US" sz="5400" dirty="0"/>
            </a:br>
            <a:br>
              <a:rPr lang="en-US" sz="5400" dirty="0"/>
            </a:br>
            <a:endParaRPr lang="en-US" sz="5400" dirty="0"/>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24998" y="2820600"/>
            <a:ext cx="5858236" cy="1718171"/>
          </a:xfrm>
        </p:spPr>
        <p:txBody>
          <a:bodyPr>
            <a:noAutofit/>
          </a:bodyPr>
          <a:lstStyle/>
          <a:p>
            <a:pPr marL="342900" indent="-342900" algn="just">
              <a:lnSpc>
                <a:spcPct val="110000"/>
              </a:lnSpc>
              <a:buFont typeface="Wingdings" panose="05000000000000000000" pitchFamily="2" charset="2"/>
              <a:buChar char="§"/>
            </a:pPr>
            <a:r>
              <a:rPr lang="en-US" sz="1400" dirty="0"/>
              <a:t>Gaussian Naive Bayes is a variant of Naive Bayes that follows Gaussian normal distribution and supports continuous data.</a:t>
            </a:r>
          </a:p>
          <a:p>
            <a:pPr marL="342900" indent="-342900" algn="just">
              <a:lnSpc>
                <a:spcPct val="110000"/>
              </a:lnSpc>
              <a:buFont typeface="Wingdings" panose="05000000000000000000" pitchFamily="2" charset="2"/>
              <a:buChar char="§"/>
            </a:pPr>
            <a:r>
              <a:rPr lang="en-US" sz="1400" dirty="0"/>
              <a:t>Naive Bayes Classifiers are based on the Bayes Theorem. </a:t>
            </a:r>
          </a:p>
          <a:p>
            <a:pPr marL="342900" indent="-342900" algn="just">
              <a:lnSpc>
                <a:spcPct val="110000"/>
              </a:lnSpc>
              <a:buFont typeface="Wingdings" panose="05000000000000000000" pitchFamily="2" charset="2"/>
              <a:buChar char="§"/>
            </a:pPr>
            <a:r>
              <a:rPr lang="en-US" sz="1400" dirty="0"/>
              <a:t>Naive Bayes Classifiers have simple design and implementation, and they can apply to many real-life situations.</a:t>
            </a:r>
          </a:p>
        </p:txBody>
      </p:sp>
      <p:pic>
        <p:nvPicPr>
          <p:cNvPr id="79" name="Picture 78">
            <a:extLst>
              <a:ext uri="{FF2B5EF4-FFF2-40B4-BE49-F238E27FC236}">
                <a16:creationId xmlns:a16="http://schemas.microsoft.com/office/drawing/2014/main" id="{026A4908-408B-4EC7-AD04-F005F5294D2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grpSp>
        <p:nvGrpSpPr>
          <p:cNvPr id="81" name="Group 80">
            <a:extLst>
              <a:ext uri="{FF2B5EF4-FFF2-40B4-BE49-F238E27FC236}">
                <a16:creationId xmlns:a16="http://schemas.microsoft.com/office/drawing/2014/main" id="{E5191923-93EE-4052-8860-4E9F7A1605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77388" y="482171"/>
            <a:chExt cx="4074533" cy="5149101"/>
          </a:xfrm>
        </p:grpSpPr>
        <p:sp>
          <p:nvSpPr>
            <p:cNvPr id="82" name="Rectangle 81">
              <a:extLst>
                <a:ext uri="{FF2B5EF4-FFF2-40B4-BE49-F238E27FC236}">
                  <a16:creationId xmlns:a16="http://schemas.microsoft.com/office/drawing/2014/main" id="{2F07A92C-80B5-43F0-A430-EBABA7E85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77388" y="482171"/>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B51AAB8-66F2-499C-8968-4A6EC0309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47" y="812507"/>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5" name="Picture 84">
            <a:extLst>
              <a:ext uri="{FF2B5EF4-FFF2-40B4-BE49-F238E27FC236}">
                <a16:creationId xmlns:a16="http://schemas.microsoft.com/office/drawing/2014/main" id="{127D4E8B-0155-43F3-A6B9-F492AAC838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cxnSp>
        <p:nvCxnSpPr>
          <p:cNvPr id="87" name="Straight Connector 86">
            <a:extLst>
              <a:ext uri="{FF2B5EF4-FFF2-40B4-BE49-F238E27FC236}">
                <a16:creationId xmlns:a16="http://schemas.microsoft.com/office/drawing/2014/main" id="{D4898DD8-DABA-4FE7-A151-79201ABFF9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6146" name="Picture 2" descr="Simple Gaussian Naive Bayes Classification — astroML 0.4 documentation">
            <a:extLst>
              <a:ext uri="{FF2B5EF4-FFF2-40B4-BE49-F238E27FC236}">
                <a16:creationId xmlns:a16="http://schemas.microsoft.com/office/drawing/2014/main" id="{A51AFFC6-2C1D-4851-BF3A-6DEA31962A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72709" y="997857"/>
            <a:ext cx="3283890" cy="409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556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400"/>
                                        <p:tgtEl>
                                          <p:spTgt spid="3">
                                            <p:txEl>
                                              <p:pRg st="2" end="2"/>
                                            </p:txEl>
                                          </p:spTgt>
                                        </p:tgtEl>
                                      </p:cBhvr>
                                    </p:animEffect>
                                  </p:childTnLst>
                                </p:cTn>
                              </p:par>
                              <p:par>
                                <p:cTn id="18" presetID="10" presetClass="entr" presetSubtype="0" fill="hold" grpId="0" nodeType="withEffect">
                                  <p:stCondLst>
                                    <p:cond delay="100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1A9BF"/>
      </a:folHlink>
    </a:clrScheme>
    <a:fontScheme name="Gallery">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Gallery</Template>
  <TotalTime>304</TotalTime>
  <Words>655</Words>
  <Application>Microsoft Office PowerPoint</Application>
  <PresentationFormat>Widescreen</PresentationFormat>
  <Paragraphs>71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vt:lpstr>
      <vt:lpstr>Gallery</vt:lpstr>
      <vt:lpstr>Detection of Poisonous Mushrooms using Machine Learning</vt:lpstr>
      <vt:lpstr>INTRODUCTION</vt:lpstr>
      <vt:lpstr>PROBLEM STATEMENT</vt:lpstr>
      <vt:lpstr>SOLUTION</vt:lpstr>
      <vt:lpstr>Algorithms used</vt:lpstr>
      <vt:lpstr>Support Vector Machines </vt:lpstr>
      <vt:lpstr>Random Forest Classifier  </vt:lpstr>
      <vt:lpstr>K – Nearest Neighbors  </vt:lpstr>
      <vt:lpstr>Gaussian Naive Bayes    </vt:lpstr>
      <vt:lpstr>Accuracy</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 of Poisonous Mushrooms using Machine Learning</dc:title>
  <dc:creator>Sai Sowmith Reddy Katkuri</dc:creator>
  <cp:lastModifiedBy>BHARATH VELDI</cp:lastModifiedBy>
  <cp:revision>23</cp:revision>
  <dcterms:created xsi:type="dcterms:W3CDTF">2021-06-02T06:27:32Z</dcterms:created>
  <dcterms:modified xsi:type="dcterms:W3CDTF">2021-08-22T09:44:11Z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